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g1sACWJ3vtm+eGMIbrPfXeLWIN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C3E7D2-3044-4623-B6C1-6247CB7FC114}">
  <a:tblStyle styleId="{57C3E7D2-3044-4623-B6C1-6247CB7FC11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" name="Google Shape;2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5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researchgate.net/publication/331641249_Tutorial_sobre_Redes_Neuronales_Artificiales_Los_Mapas_Autoorganizados_de_Kohonen" TargetMode="External"/><Relationship Id="rId4" Type="http://schemas.openxmlformats.org/officeDocument/2006/relationships/hyperlink" Target="https://www.slideshare.net/KirillEremenko/deep-learning-az-self-organizing-maps-som-module-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Redes Neuronales	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Ing. Juan M. Rodriguez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AND</a:t>
            </a:r>
            <a:endParaRPr/>
          </a:p>
        </p:txBody>
      </p:sp>
      <p:pic>
        <p:nvPicPr>
          <p:cNvPr id="107" name="Google Shape;1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950" y="1553250"/>
            <a:ext cx="7222100" cy="20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AND</a:t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1494850" y="14948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1565725" y="260142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4159950" y="1815125"/>
            <a:ext cx="786300" cy="7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2855150" y="1691150"/>
            <a:ext cx="517200" cy="476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2855150" y="2432075"/>
            <a:ext cx="517200" cy="476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1"/>
          <p:cNvCxnSpPr>
            <a:stCxn id="113" idx="6"/>
            <a:endCxn id="116" idx="2"/>
          </p:cNvCxnSpPr>
          <p:nvPr/>
        </p:nvCxnSpPr>
        <p:spPr>
          <a:xfrm>
            <a:off x="2067550" y="1781225"/>
            <a:ext cx="787500" cy="1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" name="Google Shape;119;p11"/>
          <p:cNvCxnSpPr>
            <a:endCxn id="117" idx="2"/>
          </p:cNvCxnSpPr>
          <p:nvPr/>
        </p:nvCxnSpPr>
        <p:spPr>
          <a:xfrm flipH="1" rot="10800000">
            <a:off x="2138450" y="2670425"/>
            <a:ext cx="71670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p11"/>
          <p:cNvCxnSpPr>
            <a:stCxn id="116" idx="6"/>
            <a:endCxn id="115" idx="1"/>
          </p:cNvCxnSpPr>
          <p:nvPr/>
        </p:nvCxnSpPr>
        <p:spPr>
          <a:xfrm>
            <a:off x="3372350" y="1929500"/>
            <a:ext cx="787500" cy="2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" name="Google Shape;121;p11"/>
          <p:cNvCxnSpPr>
            <a:endCxn id="115" idx="1"/>
          </p:cNvCxnSpPr>
          <p:nvPr/>
        </p:nvCxnSpPr>
        <p:spPr>
          <a:xfrm flipH="1" rot="10800000">
            <a:off x="3372450" y="2208275"/>
            <a:ext cx="787500" cy="4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2" name="Google Shape;122;p11"/>
          <p:cNvSpPr txBox="1"/>
          <p:nvPr/>
        </p:nvSpPr>
        <p:spPr>
          <a:xfrm>
            <a:off x="4380750" y="1908125"/>
            <a:ext cx="38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1"/>
          <p:cNvSpPr/>
          <p:nvPr/>
        </p:nvSpPr>
        <p:spPr>
          <a:xfrm>
            <a:off x="5887350" y="1875125"/>
            <a:ext cx="871500" cy="66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escalon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1"/>
          <p:cNvCxnSpPr>
            <a:stCxn id="115" idx="3"/>
            <a:endCxn id="123" idx="1"/>
          </p:cNvCxnSpPr>
          <p:nvPr/>
        </p:nvCxnSpPr>
        <p:spPr>
          <a:xfrm>
            <a:off x="4946250" y="2208275"/>
            <a:ext cx="9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" name="Google Shape;125;p11"/>
          <p:cNvCxnSpPr>
            <a:stCxn id="123" idx="3"/>
          </p:cNvCxnSpPr>
          <p:nvPr/>
        </p:nvCxnSpPr>
        <p:spPr>
          <a:xfrm>
            <a:off x="6758850" y="2208275"/>
            <a:ext cx="8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" name="Google Shape;126;p11"/>
          <p:cNvSpPr txBox="1"/>
          <p:nvPr/>
        </p:nvSpPr>
        <p:spPr>
          <a:xfrm>
            <a:off x="7699950" y="1961975"/>
            <a:ext cx="34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/>
          <p:nvPr/>
        </p:nvSpPr>
        <p:spPr>
          <a:xfrm>
            <a:off x="3705300" y="2989750"/>
            <a:ext cx="517200" cy="517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1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1"/>
          <p:cNvCxnSpPr>
            <a:stCxn id="127" idx="0"/>
            <a:endCxn id="115" idx="1"/>
          </p:cNvCxnSpPr>
          <p:nvPr/>
        </p:nvCxnSpPr>
        <p:spPr>
          <a:xfrm flipH="1" rot="10800000">
            <a:off x="3963900" y="2208250"/>
            <a:ext cx="196200" cy="7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9" name="Google Shape;129;p11"/>
          <p:cNvSpPr txBox="1"/>
          <p:nvPr/>
        </p:nvSpPr>
        <p:spPr>
          <a:xfrm>
            <a:off x="2309600" y="3895275"/>
            <a:ext cx="40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 * w1 + x2*w2 + b &gt;   0             y = 1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X1 * w1 + x2*w2 + b &lt;= 0             y =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1"/>
          <p:cNvSpPr/>
          <p:nvPr/>
        </p:nvSpPr>
        <p:spPr>
          <a:xfrm>
            <a:off x="4512150" y="4012525"/>
            <a:ext cx="434100" cy="2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4512150" y="4398725"/>
            <a:ext cx="434100" cy="2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1"/>
          <p:cNvSpPr txBox="1"/>
          <p:nvPr/>
        </p:nvSpPr>
        <p:spPr>
          <a:xfrm>
            <a:off x="4831775" y="3018075"/>
            <a:ext cx="22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(bias)= umbral 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AND</a:t>
            </a:r>
            <a:endParaRPr/>
          </a:p>
        </p:txBody>
      </p:sp>
      <p:sp>
        <p:nvSpPr>
          <p:cNvPr id="138" name="Google Shape;138;p12"/>
          <p:cNvSpPr txBox="1"/>
          <p:nvPr/>
        </p:nvSpPr>
        <p:spPr>
          <a:xfrm>
            <a:off x="4305738" y="2936713"/>
            <a:ext cx="40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 * w1 + x2*w2 + b &gt;= 1                 y = 1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X1 * w1 + x2*w2 + b &lt;   1                 y =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2"/>
          <p:cNvSpPr/>
          <p:nvPr/>
        </p:nvSpPr>
        <p:spPr>
          <a:xfrm>
            <a:off x="6524200" y="3050675"/>
            <a:ext cx="434100" cy="2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2"/>
          <p:cNvSpPr/>
          <p:nvPr/>
        </p:nvSpPr>
        <p:spPr>
          <a:xfrm>
            <a:off x="6524200" y="3436875"/>
            <a:ext cx="434100" cy="2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2"/>
          <p:cNvSpPr/>
          <p:nvPr/>
        </p:nvSpPr>
        <p:spPr>
          <a:xfrm>
            <a:off x="6524200" y="3050675"/>
            <a:ext cx="434100" cy="2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075" y="1017725"/>
            <a:ext cx="4972224" cy="1674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p12"/>
          <p:cNvGraphicFramePr/>
          <p:nvPr/>
        </p:nvGraphicFramePr>
        <p:xfrm>
          <a:off x="311700" y="187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{57C3E7D2-3044-4623-B6C1-6247CB7FC114}</a:tableStyleId>
              </a:tblPr>
              <a:tblGrid>
                <a:gridCol w="945275"/>
                <a:gridCol w="945275"/>
                <a:gridCol w="945275"/>
              </a:tblGrid>
              <a:tr h="470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X2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y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7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7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7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7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Conjunto etiquetado</a:t>
            </a:r>
            <a:endParaRPr/>
          </a:p>
        </p:txBody>
      </p:sp>
      <p:graphicFrame>
        <p:nvGraphicFramePr>
          <p:cNvPr id="149" name="Google Shape;149;p13"/>
          <p:cNvGraphicFramePr/>
          <p:nvPr/>
        </p:nvGraphicFramePr>
        <p:xfrm>
          <a:off x="311700" y="187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{57C3E7D2-3044-4623-B6C1-6247CB7FC114}</a:tableStyleId>
              </a:tblPr>
              <a:tblGrid>
                <a:gridCol w="945275"/>
                <a:gridCol w="945275"/>
                <a:gridCol w="945275"/>
              </a:tblGrid>
              <a:tr h="470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X2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y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7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7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7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7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0" name="Google Shape;150;p13"/>
          <p:cNvSpPr/>
          <p:nvPr/>
        </p:nvSpPr>
        <p:spPr>
          <a:xfrm>
            <a:off x="355850" y="1706925"/>
            <a:ext cx="1658400" cy="269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13"/>
          <p:cNvCxnSpPr/>
          <p:nvPr/>
        </p:nvCxnSpPr>
        <p:spPr>
          <a:xfrm flipH="1">
            <a:off x="2053125" y="1389950"/>
            <a:ext cx="3182100" cy="40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" name="Google Shape;152;p13"/>
          <p:cNvSpPr txBox="1"/>
          <p:nvPr/>
        </p:nvSpPr>
        <p:spPr>
          <a:xfrm>
            <a:off x="5235225" y="11782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Datos de entrenamiento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2202250" y="1941975"/>
            <a:ext cx="747900" cy="222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13"/>
          <p:cNvCxnSpPr/>
          <p:nvPr/>
        </p:nvCxnSpPr>
        <p:spPr>
          <a:xfrm flipH="1">
            <a:off x="2998550" y="2589400"/>
            <a:ext cx="1834500" cy="84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" name="Google Shape;155;p13"/>
          <p:cNvSpPr txBox="1"/>
          <p:nvPr/>
        </p:nvSpPr>
        <p:spPr>
          <a:xfrm>
            <a:off x="4910675" y="23947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Etiquetas. Valores esperados de salida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AND</a:t>
            </a:r>
            <a:endParaRPr/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5050" y="660000"/>
            <a:ext cx="4496451" cy="1514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p14"/>
          <p:cNvGraphicFramePr/>
          <p:nvPr/>
        </p:nvGraphicFramePr>
        <p:xfrm>
          <a:off x="1101625" y="247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{57C3E7D2-3044-4623-B6C1-6247CB7FC114}</a:tableStyleId>
              </a:tblPr>
              <a:tblGrid>
                <a:gridCol w="1251100"/>
                <a:gridCol w="1251100"/>
                <a:gridCol w="2333750"/>
                <a:gridCol w="987650"/>
                <a:gridCol w="841500"/>
              </a:tblGrid>
              <a:tr h="71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X2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x1*w1+x2*w2 + b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z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y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3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&lt;0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3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w2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&lt;0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3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w1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&lt;0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w1 + w2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&gt;=0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3" name="Google Shape;163;p14"/>
          <p:cNvSpPr txBox="1"/>
          <p:nvPr/>
        </p:nvSpPr>
        <p:spPr>
          <a:xfrm>
            <a:off x="6935925" y="1217025"/>
            <a:ext cx="2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¿w1, w2 y b?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198825" y="210575"/>
            <a:ext cx="536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Aleatoria</a:t>
            </a:r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536225" y="1312325"/>
            <a:ext cx="4303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= 0.3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= 0.2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= -1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AND</a:t>
            </a:r>
            <a:endParaRPr/>
          </a:p>
        </p:txBody>
      </p:sp>
      <p:pic>
        <p:nvPicPr>
          <p:cNvPr id="180" name="Google Shape;1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5050" y="660000"/>
            <a:ext cx="4496451" cy="1514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17"/>
          <p:cNvGraphicFramePr/>
          <p:nvPr/>
        </p:nvGraphicFramePr>
        <p:xfrm>
          <a:off x="1101625" y="247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{57C3E7D2-3044-4623-B6C1-6247CB7FC114}</a:tableStyleId>
              </a:tblPr>
              <a:tblGrid>
                <a:gridCol w="1251100"/>
                <a:gridCol w="1251100"/>
                <a:gridCol w="2333750"/>
                <a:gridCol w="987650"/>
                <a:gridCol w="841500"/>
              </a:tblGrid>
              <a:tr h="71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X2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x1*w1+x2*w2 + b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z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y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3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&lt;0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3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w2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&lt;0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3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w1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&lt;0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w1 + w2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&gt;=0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2" name="Google Shape;182;p17"/>
          <p:cNvSpPr txBox="1"/>
          <p:nvPr/>
        </p:nvSpPr>
        <p:spPr>
          <a:xfrm>
            <a:off x="6935925" y="1217025"/>
            <a:ext cx="2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311700" y="1121400"/>
            <a:ext cx="214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0.3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0.2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Primera Iteración</a:t>
            </a:r>
            <a:endParaRPr/>
          </a:p>
        </p:txBody>
      </p:sp>
      <p:pic>
        <p:nvPicPr>
          <p:cNvPr id="189" name="Google Shape;1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83956"/>
            <a:ext cx="3936174" cy="13255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" name="Google Shape;190;p18"/>
          <p:cNvGraphicFramePr/>
          <p:nvPr/>
        </p:nvGraphicFramePr>
        <p:xfrm>
          <a:off x="279650" y="247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{57C3E7D2-3044-4623-B6C1-6247CB7FC114}</a:tableStyleId>
              </a:tblPr>
              <a:tblGrid>
                <a:gridCol w="1195750"/>
                <a:gridCol w="1195750"/>
                <a:gridCol w="2230525"/>
                <a:gridCol w="943950"/>
                <a:gridCol w="943950"/>
                <a:gridCol w="655100"/>
                <a:gridCol w="953450"/>
              </a:tblGrid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X2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x1*w1+x2*w2 + b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z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0000FF"/>
                          </a:solidFill>
                        </a:rPr>
                        <a:t>y’</a:t>
                      </a:r>
                      <a:endParaRPr b="1"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y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0000"/>
                          </a:solidFill>
                        </a:rPr>
                        <a:t>Error (|y-y’|)</a:t>
                      </a:r>
                      <a:endParaRPr b="1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w2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-0.8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w1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-0.7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w1 + w2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-0.5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1" name="Google Shape;191;p18"/>
          <p:cNvSpPr txBox="1"/>
          <p:nvPr/>
        </p:nvSpPr>
        <p:spPr>
          <a:xfrm>
            <a:off x="6789575" y="1393425"/>
            <a:ext cx="2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311700" y="1121400"/>
            <a:ext cx="196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0.3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0.2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211675" y="4445000"/>
            <a:ext cx="8339700" cy="28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Función del error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311700" y="1121400"/>
            <a:ext cx="196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0.3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0.2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2049800" y="959125"/>
            <a:ext cx="314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Escalon(w1 + w2 -1) - 1 =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w1 + w2 -1 &lt;  0   =&gt; 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  	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w1 + w2 -1 &lt;= 0  =&gt; 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2391600" y="1460475"/>
            <a:ext cx="2180400" cy="6423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00" y="2350575"/>
            <a:ext cx="2397550" cy="266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4800" y="1402950"/>
            <a:ext cx="3887701" cy="35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550" y="178350"/>
            <a:ext cx="38100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Función del error: Escalón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311700" y="1121400"/>
            <a:ext cx="196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0.3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0.2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49400" y="3393300"/>
            <a:ext cx="314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Escalon(w1 + w2 -1) - 1 =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w1 + w2 -1 &lt;  0   =&gt; 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  	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w1 + w2 -1 &lt;= 0  =&gt; 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311700" y="3915825"/>
            <a:ext cx="2180400" cy="6423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3650" y="1017725"/>
            <a:ext cx="42421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198825" y="459125"/>
            <a:ext cx="306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Función del error: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311700" y="1121400"/>
            <a:ext cx="196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0.3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0.2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49400" y="3393300"/>
            <a:ext cx="314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w1 + w2 -1 &lt;  0   =&gt; |0 -1| = 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  	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w1 + w2 -1 &lt;= 0  =&gt;  |1-1| = 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446000" y="3854275"/>
            <a:ext cx="2649600" cy="8010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050" y="591575"/>
            <a:ext cx="424212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 rot="-2297493">
            <a:off x="6434610" y="1643679"/>
            <a:ext cx="510277" cy="3088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4120425" y="43674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Dirección de decrecimiento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198825" y="459125"/>
            <a:ext cx="703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Actualización de los pesos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239900" y="3016250"/>
            <a:ext cx="3344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0.3 + 0.2 * </a:t>
            </a:r>
            <a:r>
              <a:rPr b="0" i="0" lang="en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b="0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0.2 + 0.2 * </a:t>
            </a:r>
            <a:r>
              <a:rPr b="0" i="0" lang="en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b="0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625" y="1827375"/>
            <a:ext cx="3034600" cy="27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239900" y="1206500"/>
            <a:ext cx="285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𝝰 = tasa de crecimiento.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Valor entre 0 y 1.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Suele ser 0.5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239900" y="2340900"/>
            <a:ext cx="11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𝝰 = 0.2</a:t>
            </a:r>
            <a:endParaRPr b="0" i="0" sz="1400" u="none" cap="none" strike="noStrike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22"/>
          <p:cNvCxnSpPr/>
          <p:nvPr/>
        </p:nvCxnSpPr>
        <p:spPr>
          <a:xfrm rot="10800000">
            <a:off x="2878575" y="3647800"/>
            <a:ext cx="825600" cy="87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4" name="Google Shape;234;p22"/>
          <p:cNvSpPr txBox="1"/>
          <p:nvPr/>
        </p:nvSpPr>
        <p:spPr>
          <a:xfrm>
            <a:off x="3704175" y="456070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medida que se acerque a cero, más pequeña será la actualización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22"/>
          <p:cNvCxnSpPr/>
          <p:nvPr/>
        </p:nvCxnSpPr>
        <p:spPr>
          <a:xfrm>
            <a:off x="5707950" y="2695225"/>
            <a:ext cx="1594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22"/>
          <p:cNvCxnSpPr/>
          <p:nvPr/>
        </p:nvCxnSpPr>
        <p:spPr>
          <a:xfrm flipH="1" rot="10800000">
            <a:off x="7302500" y="2702275"/>
            <a:ext cx="7200" cy="152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2"/>
          <p:cNvSpPr/>
          <p:nvPr/>
        </p:nvSpPr>
        <p:spPr>
          <a:xfrm>
            <a:off x="5325075" y="2702263"/>
            <a:ext cx="321900" cy="224400"/>
          </a:xfrm>
          <a:prstGeom prst="leftBrace">
            <a:avLst>
              <a:gd fmla="val 578469" name="adj1"/>
              <a:gd fmla="val 52133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2"/>
          <p:cNvSpPr/>
          <p:nvPr/>
        </p:nvSpPr>
        <p:spPr>
          <a:xfrm rot="-5400000">
            <a:off x="7069975" y="4290250"/>
            <a:ext cx="253200" cy="211500"/>
          </a:xfrm>
          <a:prstGeom prst="leftBrace">
            <a:avLst>
              <a:gd fmla="val 578469" name="adj1"/>
              <a:gd fmla="val 6339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Segunda Iteración</a:t>
            </a:r>
            <a:endParaRPr/>
          </a:p>
        </p:txBody>
      </p:sp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2550" y="1157575"/>
            <a:ext cx="3018951" cy="1016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5" name="Google Shape;245;p23"/>
          <p:cNvGraphicFramePr/>
          <p:nvPr/>
        </p:nvGraphicFramePr>
        <p:xfrm>
          <a:off x="279650" y="247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{57C3E7D2-3044-4623-B6C1-6247CB7FC114}</a:tableStyleId>
              </a:tblPr>
              <a:tblGrid>
                <a:gridCol w="1195750"/>
                <a:gridCol w="1195750"/>
                <a:gridCol w="2230525"/>
                <a:gridCol w="943950"/>
                <a:gridCol w="943950"/>
                <a:gridCol w="655100"/>
                <a:gridCol w="953450"/>
              </a:tblGrid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X2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x1*w1+x2*w2 + b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z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0000FF"/>
                          </a:solidFill>
                        </a:rPr>
                        <a:t>y’</a:t>
                      </a:r>
                      <a:endParaRPr b="1"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y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0000"/>
                          </a:solidFill>
                        </a:rPr>
                        <a:t>Error (|y-y’|)</a:t>
                      </a:r>
                      <a:endParaRPr b="1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w2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-0.6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w1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w1 + w2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-0.1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6" name="Google Shape;246;p23"/>
          <p:cNvSpPr txBox="1"/>
          <p:nvPr/>
        </p:nvSpPr>
        <p:spPr>
          <a:xfrm>
            <a:off x="7549750" y="1351075"/>
            <a:ext cx="2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311700" y="1121400"/>
            <a:ext cx="196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0.5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0.4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Tercera Iteración</a:t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2550" y="1157575"/>
            <a:ext cx="3018951" cy="1016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24"/>
          <p:cNvGraphicFramePr/>
          <p:nvPr/>
        </p:nvGraphicFramePr>
        <p:xfrm>
          <a:off x="279650" y="247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{57C3E7D2-3044-4623-B6C1-6247CB7FC114}</a:tableStyleId>
              </a:tblPr>
              <a:tblGrid>
                <a:gridCol w="1195750"/>
                <a:gridCol w="1195750"/>
                <a:gridCol w="2230525"/>
                <a:gridCol w="943950"/>
                <a:gridCol w="943950"/>
                <a:gridCol w="655100"/>
                <a:gridCol w="953450"/>
              </a:tblGrid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X2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x1*w1+x2*w2 + b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z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0000FF"/>
                          </a:solidFill>
                        </a:rPr>
                        <a:t>y’</a:t>
                      </a:r>
                      <a:endParaRPr b="1"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y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0000"/>
                          </a:solidFill>
                        </a:rPr>
                        <a:t>Error (|y-y’|)</a:t>
                      </a:r>
                      <a:endParaRPr b="1"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w2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-0.4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w1 +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-0.3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highlight>
                            <a:srgbClr val="D0E0E3"/>
                          </a:highlight>
                        </a:rPr>
                        <a:t>1</a:t>
                      </a:r>
                      <a:endParaRPr sz="1400" u="none" cap="none" strike="noStrike"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highlight>
                            <a:srgbClr val="D0E0E3"/>
                          </a:highlight>
                        </a:rPr>
                        <a:t>1</a:t>
                      </a:r>
                      <a:endParaRPr sz="1400" u="none" cap="none" strike="noStrike"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D0E0E3"/>
                          </a:highlight>
                        </a:rPr>
                        <a:t>w1 + w2 + b</a:t>
                      </a:r>
                      <a:endParaRPr sz="1400" u="none" cap="none" strike="noStrike"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D0E0E3"/>
                          </a:highlight>
                        </a:rPr>
                        <a:t>0.3</a:t>
                      </a:r>
                      <a:endParaRPr sz="1400" u="none" cap="none" strike="noStrike">
                        <a:solidFill>
                          <a:schemeClr val="dk1"/>
                        </a:solidFill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highlight>
                            <a:srgbClr val="D0E0E3"/>
                          </a:highlight>
                        </a:rPr>
                        <a:t>1</a:t>
                      </a:r>
                      <a:endParaRPr sz="1400" u="none" cap="none" strike="noStrike">
                        <a:solidFill>
                          <a:schemeClr val="dk1"/>
                        </a:solidFill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highlight>
                            <a:srgbClr val="D0E0E3"/>
                          </a:highlight>
                        </a:rPr>
                        <a:t>1</a:t>
                      </a:r>
                      <a:endParaRPr sz="1400" u="none" cap="none" strike="noStrike"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highlight>
                            <a:srgbClr val="D0E0E3"/>
                          </a:highlight>
                        </a:rPr>
                        <a:t>0</a:t>
                      </a:r>
                      <a:endParaRPr sz="1400" u="none" cap="none" strike="noStrike">
                        <a:highlight>
                          <a:srgbClr val="D0E0E3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5" name="Google Shape;255;p24"/>
          <p:cNvSpPr txBox="1"/>
          <p:nvPr/>
        </p:nvSpPr>
        <p:spPr>
          <a:xfrm>
            <a:off x="7549750" y="1351075"/>
            <a:ext cx="2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311700" y="1121400"/>
            <a:ext cx="3406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0.5 + 0.2 = 0.7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0.4 + 0.2 = 0.6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AND en producción</a:t>
            </a: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2550" y="1157575"/>
            <a:ext cx="3018951" cy="1016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25"/>
          <p:cNvGraphicFramePr/>
          <p:nvPr/>
        </p:nvGraphicFramePr>
        <p:xfrm>
          <a:off x="964250" y="248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{57C3E7D2-3044-4623-B6C1-6247CB7FC114}</a:tableStyleId>
              </a:tblPr>
              <a:tblGrid>
                <a:gridCol w="1414775"/>
                <a:gridCol w="1414775"/>
                <a:gridCol w="2639100"/>
                <a:gridCol w="1116850"/>
              </a:tblGrid>
              <a:tr h="7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X1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X2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/>
                        <a:t>z</a:t>
                      </a:r>
                      <a:endParaRPr b="1" sz="18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0000FF"/>
                          </a:solidFill>
                        </a:rPr>
                        <a:t>AND= y’</a:t>
                      </a:r>
                      <a:endParaRPr b="1"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-0.35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-0,05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0.17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4" name="Google Shape;264;p25"/>
          <p:cNvSpPr txBox="1"/>
          <p:nvPr/>
        </p:nvSpPr>
        <p:spPr>
          <a:xfrm>
            <a:off x="7549750" y="1351075"/>
            <a:ext cx="2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311700" y="1121400"/>
            <a:ext cx="3406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0.7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0.6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Red entrenada - AND</a:t>
            </a:r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975" y="1121406"/>
            <a:ext cx="4572024" cy="15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/>
        </p:nvSpPr>
        <p:spPr>
          <a:xfrm>
            <a:off x="311700" y="1121400"/>
            <a:ext cx="3406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  = 0.7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W2  = 0.6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    =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x1*0.7+x2*0.6 -1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800" y="2579575"/>
            <a:ext cx="2894298" cy="23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994850" y="4445000"/>
            <a:ext cx="126900" cy="112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994850" y="3990600"/>
            <a:ext cx="126900" cy="112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1440750" y="4474625"/>
            <a:ext cx="126900" cy="112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1440750" y="3990600"/>
            <a:ext cx="126900" cy="112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3379600" y="3810000"/>
            <a:ext cx="1122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4000" y="2813481"/>
            <a:ext cx="2588675" cy="217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Almacenamiento</a:t>
            </a:r>
            <a:endParaRPr/>
          </a:p>
        </p:txBody>
      </p:sp>
      <p:sp>
        <p:nvSpPr>
          <p:cNvPr id="285" name="Google Shape;285;p27"/>
          <p:cNvSpPr txBox="1"/>
          <p:nvPr/>
        </p:nvSpPr>
        <p:spPr>
          <a:xfrm>
            <a:off x="917225" y="215195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   X2   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434175" y="1926150"/>
            <a:ext cx="46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2377725" y="1861200"/>
            <a:ext cx="522000" cy="14211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747900" y="2194275"/>
            <a:ext cx="1389900" cy="3579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3436050" y="2109600"/>
            <a:ext cx="20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x1 * w1 +x2 * w2 +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2187225" y="1545175"/>
            <a:ext cx="888900" cy="194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27"/>
          <p:cNvCxnSpPr/>
          <p:nvPr/>
        </p:nvCxnSpPr>
        <p:spPr>
          <a:xfrm>
            <a:off x="3210275" y="2956275"/>
            <a:ext cx="691500" cy="45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2" name="Google Shape;292;p27"/>
          <p:cNvSpPr txBox="1"/>
          <p:nvPr/>
        </p:nvSpPr>
        <p:spPr>
          <a:xfrm>
            <a:off x="3259650" y="349247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Modelo entrenado = matriz de números flotantes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7394225" y="3407775"/>
            <a:ext cx="571500" cy="1234500"/>
          </a:xfrm>
          <a:prstGeom prst="bracketPair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Perceptrón simple - Limitaciones</a:t>
            </a:r>
            <a:endParaRPr/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975" y="1121406"/>
            <a:ext cx="4572024" cy="15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250" y="2813481"/>
            <a:ext cx="8306818" cy="217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311700" y="445025"/>
            <a:ext cx="411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Perceptrón Multicapa</a:t>
            </a:r>
            <a:endParaRPr b="1"/>
          </a:p>
        </p:txBody>
      </p:sp>
      <p:pic>
        <p:nvPicPr>
          <p:cNvPr id="306" name="Google Shape;3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625" y="1212450"/>
            <a:ext cx="5287425" cy="34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2750" y="238887"/>
            <a:ext cx="2658174" cy="466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625" y="203325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311700" y="445025"/>
            <a:ext cx="85206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200">
                <a:solidFill>
                  <a:srgbClr val="FFFFFF"/>
                </a:solidFill>
              </a:rPr>
              <a:t>Entrenamiento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311700" y="1152475"/>
            <a:ext cx="82821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2900">
                <a:solidFill>
                  <a:srgbClr val="C9DAF8"/>
                </a:solidFill>
              </a:rPr>
              <a:t>Backpropagation</a:t>
            </a:r>
            <a:endParaRPr b="1" sz="2900">
              <a:solidFill>
                <a:srgbClr val="C9DAF8"/>
              </a:solidFill>
            </a:endParaRPr>
          </a:p>
        </p:txBody>
      </p:sp>
      <p:pic>
        <p:nvPicPr>
          <p:cNvPr id="314" name="Google Shape;3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1450" y="1961575"/>
            <a:ext cx="5124879" cy="28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Redes SOM (Kohonen)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8850"/>
            <a:ext cx="8839201" cy="359371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2"/>
          <p:cNvSpPr txBox="1"/>
          <p:nvPr/>
        </p:nvSpPr>
        <p:spPr>
          <a:xfrm>
            <a:off x="2723450" y="4028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Teuvo Kohonen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737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8" cy="478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00" y="152400"/>
            <a:ext cx="784959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36775"/>
            <a:ext cx="8839204" cy="306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3575" y="152400"/>
            <a:ext cx="476142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00" y="152400"/>
            <a:ext cx="4187025" cy="387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9325" y="169700"/>
            <a:ext cx="4308477" cy="384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00" y="173650"/>
            <a:ext cx="4313275" cy="30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6425" y="124050"/>
            <a:ext cx="4196424" cy="305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050" y="319725"/>
            <a:ext cx="47625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3797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479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825" y="152400"/>
            <a:ext cx="589951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9" cy="290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013400" cy="33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000" y="123500"/>
            <a:ext cx="3970901" cy="331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713" y="152400"/>
            <a:ext cx="72785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900" y="110075"/>
            <a:ext cx="65038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000" y="152400"/>
            <a:ext cx="63552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025" y="152400"/>
            <a:ext cx="60389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/>
        </p:nvSpPr>
        <p:spPr>
          <a:xfrm>
            <a:off x="894225" y="575350"/>
            <a:ext cx="13800" cy="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9"/>
          <p:cNvSpPr txBox="1"/>
          <p:nvPr/>
        </p:nvSpPr>
        <p:spPr>
          <a:xfrm>
            <a:off x="959550" y="952500"/>
            <a:ext cx="73866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https://www.researchgate.net/publication/331641249_Tutorial_sobre_Redes_Neuronales_Artificiales_Los_Mapas_Autoorganizados_de_Kohonen</a:t>
            </a:r>
            <a:b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https://www.slideshare.net/KirillEremenko/deep-learning-az-self-organizing-maps-som-module-4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465675" y="281350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225" y="152400"/>
            <a:ext cx="72109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8" cy="467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/>
        </p:nvSpPr>
        <p:spPr>
          <a:xfrm>
            <a:off x="3254450" y="378300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Función escalón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9813" y="1258950"/>
            <a:ext cx="3543875" cy="32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 txBox="1"/>
          <p:nvPr/>
        </p:nvSpPr>
        <p:spPr>
          <a:xfrm>
            <a:off x="5252125" y="2252950"/>
            <a:ext cx="87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= 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/>
        </p:nvSpPr>
        <p:spPr>
          <a:xfrm>
            <a:off x="942275" y="378300"/>
            <a:ext cx="6999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Heaviside - Función escalón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 txBox="1"/>
          <p:nvPr/>
        </p:nvSpPr>
        <p:spPr>
          <a:xfrm>
            <a:off x="4519975" y="2317800"/>
            <a:ext cx="71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"/>
          <p:cNvSpPr txBox="1"/>
          <p:nvPr/>
        </p:nvSpPr>
        <p:spPr>
          <a:xfrm>
            <a:off x="5334800" y="2156100"/>
            <a:ext cx="29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si x &gt;= 0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para todo otro valor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5235475" y="1643700"/>
            <a:ext cx="2897700" cy="18561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250" y="1019700"/>
            <a:ext cx="3971400" cy="39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250" y="116025"/>
            <a:ext cx="54006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